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2"/>
  </p:notesMasterIdLst>
  <p:handoutMasterIdLst>
    <p:handoutMasterId r:id="rId33"/>
  </p:handoutMasterIdLst>
  <p:sldIdLst>
    <p:sldId id="446" r:id="rId16"/>
    <p:sldId id="495" r:id="rId17"/>
    <p:sldId id="478" r:id="rId18"/>
    <p:sldId id="346" r:id="rId19"/>
    <p:sldId id="351" r:id="rId20"/>
    <p:sldId id="512" r:id="rId21"/>
    <p:sldId id="501" r:id="rId22"/>
    <p:sldId id="3854" r:id="rId23"/>
    <p:sldId id="3848" r:id="rId24"/>
    <p:sldId id="3849" r:id="rId25"/>
    <p:sldId id="3853" r:id="rId26"/>
    <p:sldId id="477" r:id="rId27"/>
    <p:sldId id="483" r:id="rId28"/>
    <p:sldId id="507" r:id="rId29"/>
    <p:sldId id="486" r:id="rId30"/>
    <p:sldId id="493"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CB70D-0E1F-4E97-9740-747DBCDE5F4E}" v="1" dt="2024-01-18T19:56:23.248"/>
    <p1510:client id="{8144A98B-36E1-4A8C-9B5E-0EF64476C029}" v="54" dt="2024-01-17T17:56:38.480"/>
    <p1510:client id="{B8B649EC-9533-8158-4B80-665588681523}" v="3" dt="2024-01-17T18:22:24.982"/>
    <p1510:client id="{E38BC85A-B3B5-B0E3-E34D-CF9E75EC5C1E}" v="1" dt="2024-01-17T18:23:0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$7,050, 405_</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FY25 accommodates a student population that is projected to be ___446__ students, which is a decrease of ___2___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$7,050, 405_</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FY25 accommodates a student population that is projected to be ___446__ students, which is a decrease of ___2___ students from FY24.</a:t>
          </a:r>
        </a:p>
      </dsp:txBody>
      <dsp:txXfrm>
        <a:off x="496738" y="3852241"/>
        <a:ext cx="8404942" cy="6478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1/25/2024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1/25/2024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1/25/2024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1/25/2024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(L.P Miles Elementary)</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4041283584"/>
              </p:ext>
            </p:extLst>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Use Data to Drive Academic Priorities</a:t>
                      </a:r>
                    </a:p>
                  </a:txBody>
                  <a:tcPr/>
                </a:tc>
                <a:tc>
                  <a:txBody>
                    <a:bodyPr/>
                    <a:lstStyle/>
                    <a:p>
                      <a:pPr algn="ctr"/>
                      <a:r>
                        <a:rPr lang="en-US" sz="1750" dirty="0"/>
                        <a:t>Data will allow us to purchase instructional resources and provide teacher support based on the academic needs. </a:t>
                      </a:r>
                    </a:p>
                  </a:txBody>
                  <a:tcPr/>
                </a:tc>
                <a:extLst>
                  <a:ext uri="{0D108BD9-81ED-4DB2-BD59-A6C34878D82A}">
                    <a16:rowId xmlns:a16="http://schemas.microsoft.com/office/drawing/2014/main" val="10001"/>
                  </a:ext>
                </a:extLst>
              </a:tr>
              <a:tr h="1101087">
                <a:tc>
                  <a:txBody>
                    <a:bodyPr/>
                    <a:lstStyle/>
                    <a:p>
                      <a:pPr algn="ctr"/>
                      <a:r>
                        <a:rPr lang="en-US" sz="1750" dirty="0"/>
                        <a:t>Build Teacher Capacity to support academic achievement. </a:t>
                      </a:r>
                    </a:p>
                  </a:txBody>
                  <a:tcPr/>
                </a:tc>
                <a:tc>
                  <a:txBody>
                    <a:bodyPr/>
                    <a:lstStyle/>
                    <a:p>
                      <a:pPr algn="ctr"/>
                      <a:r>
                        <a:rPr lang="en-US" sz="1750" dirty="0"/>
                        <a:t>Allow teachers will attend trainings at </a:t>
                      </a:r>
                      <a:r>
                        <a:rPr lang="en-US" sz="1750" dirty="0" err="1"/>
                        <a:t>MetroResa</a:t>
                      </a:r>
                      <a:r>
                        <a:rPr lang="en-US" sz="1750" dirty="0"/>
                        <a:t> and throughout the metro area to ensure rigorous instruction is being delivered inside the classroom. </a:t>
                      </a:r>
                    </a:p>
                  </a:txBody>
                  <a:tcPr/>
                </a:tc>
                <a:extLst>
                  <a:ext uri="{0D108BD9-81ED-4DB2-BD59-A6C34878D82A}">
                    <a16:rowId xmlns:a16="http://schemas.microsoft.com/office/drawing/2014/main" val="10002"/>
                  </a:ext>
                </a:extLst>
              </a:tr>
              <a:tr h="2115244">
                <a:tc>
                  <a:txBody>
                    <a:bodyPr/>
                    <a:lstStyle/>
                    <a:p>
                      <a:pPr algn="ctr"/>
                      <a:r>
                        <a:rPr lang="en-US" sz="1750" baseline="0" dirty="0"/>
                        <a:t>Increase academic achievement and promote growth in ELA and Math.</a:t>
                      </a:r>
                    </a:p>
                    <a:p>
                      <a:pPr algn="ctr"/>
                      <a:endParaRPr lang="en-US" sz="1750" dirty="0"/>
                    </a:p>
                  </a:txBody>
                  <a:tcPr/>
                </a:tc>
                <a:tc>
                  <a:txBody>
                    <a:bodyPr/>
                    <a:lstStyle/>
                    <a:p>
                      <a:pPr algn="ctr"/>
                      <a:r>
                        <a:rPr lang="en-US" sz="1750" dirty="0"/>
                        <a:t>Data indicates that we have 54% of our students in the beginning levels in these two content areas. </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10</a:t>
            </a:fld>
            <a:endParaRPr lang="en-US"/>
          </a:p>
        </p:txBody>
      </p:sp>
    </p:spTree>
    <p:extLst>
      <p:ext uri="{BB962C8B-B14F-4D97-AF65-F5344CB8AC3E}">
        <p14:creationId xmlns:p14="http://schemas.microsoft.com/office/powerpoint/2010/main" val="421235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728477367"/>
              </p:ext>
            </p:extLst>
          </p:nvPr>
        </p:nvGraphicFramePr>
        <p:xfrm>
          <a:off x="2072640" y="997202"/>
          <a:ext cx="8046720" cy="5240492"/>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51553">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977357">
                <a:tc>
                  <a:txBody>
                    <a:bodyPr/>
                    <a:lstStyle/>
                    <a:p>
                      <a:pPr algn="ctr"/>
                      <a:r>
                        <a:rPr lang="en-US" sz="1400" dirty="0"/>
                        <a:t>Increase student attendance and engagement</a:t>
                      </a:r>
                    </a:p>
                    <a:p>
                      <a:pPr algn="ctr"/>
                      <a:endParaRPr lang="en-US" sz="1400" dirty="0"/>
                    </a:p>
                  </a:txBody>
                  <a:tcPr/>
                </a:tc>
                <a:tc>
                  <a:txBody>
                    <a:bodyPr/>
                    <a:lstStyle/>
                    <a:p>
                      <a:pPr algn="ctr"/>
                      <a:r>
                        <a:rPr lang="en-US" sz="1400" dirty="0"/>
                        <a:t>We have a 63% CCRPI Attendance Rate . We would like to increase the number of students attending school each day. </a:t>
                      </a:r>
                    </a:p>
                  </a:txBody>
                  <a:tcPr/>
                </a:tc>
                <a:extLst>
                  <a:ext uri="{0D108BD9-81ED-4DB2-BD59-A6C34878D82A}">
                    <a16:rowId xmlns:a16="http://schemas.microsoft.com/office/drawing/2014/main" val="10001"/>
                  </a:ext>
                </a:extLst>
              </a:tr>
              <a:tr h="1431942">
                <a:tc>
                  <a:txBody>
                    <a:bodyPr/>
                    <a:lstStyle/>
                    <a:p>
                      <a:pPr algn="ctr"/>
                      <a:r>
                        <a:rPr lang="en-US" sz="1400" dirty="0"/>
                        <a:t>Sustain and enhance family engagement that fosters positive relationships with all stakeholders in an effort to promote academic achievement. </a:t>
                      </a:r>
                    </a:p>
                    <a:p>
                      <a:pPr algn="ctr"/>
                      <a:endParaRPr lang="en-US" sz="1400" dirty="0"/>
                    </a:p>
                  </a:txBody>
                  <a:tcPr/>
                </a:tc>
                <a:tc>
                  <a:txBody>
                    <a:bodyPr/>
                    <a:lstStyle/>
                    <a:p>
                      <a:pPr algn="ctr"/>
                      <a:r>
                        <a:rPr lang="en-US" sz="1400" dirty="0"/>
                        <a:t>Parent Engagement needs to improve to increase academic achievement. </a:t>
                      </a:r>
                    </a:p>
                  </a:txBody>
                  <a:tcPr/>
                </a:tc>
                <a:extLst>
                  <a:ext uri="{0D108BD9-81ED-4DB2-BD59-A6C34878D82A}">
                    <a16:rowId xmlns:a16="http://schemas.microsoft.com/office/drawing/2014/main" val="10002"/>
                  </a:ext>
                </a:extLst>
              </a:tr>
              <a:tr h="863711">
                <a:tc>
                  <a:txBody>
                    <a:bodyPr/>
                    <a:lstStyle/>
                    <a:p>
                      <a:pPr algn="ctr"/>
                      <a:r>
                        <a:rPr lang="en-US" sz="1400" dirty="0"/>
                        <a:t>Implement IB Program standards and practices with fidelity</a:t>
                      </a:r>
                    </a:p>
                  </a:txBody>
                  <a:tcPr/>
                </a:tc>
                <a:tc>
                  <a:txBody>
                    <a:bodyPr/>
                    <a:lstStyle/>
                    <a:p>
                      <a:pPr algn="ctr"/>
                      <a:r>
                        <a:rPr lang="en-US" sz="1400" dirty="0"/>
                        <a:t>The is our school’s signature program and it promotes inquiry based skills that improves the overall wellbeing and academic achievement of all students. </a:t>
                      </a:r>
                    </a:p>
                  </a:txBody>
                  <a:tcPr/>
                </a:tc>
                <a:extLst>
                  <a:ext uri="{0D108BD9-81ED-4DB2-BD59-A6C34878D82A}">
                    <a16:rowId xmlns:a16="http://schemas.microsoft.com/office/drawing/2014/main" val="3820674288"/>
                  </a:ext>
                </a:extLst>
              </a:tr>
              <a:tr h="1261473">
                <a:tc>
                  <a:txBody>
                    <a:bodyPr/>
                    <a:lstStyle/>
                    <a:p>
                      <a:pPr algn="ctr"/>
                      <a:r>
                        <a:rPr lang="en-US" sz="1400" dirty="0"/>
                        <a:t>Implement a whole child support system to meet the individual needs of every student, supports social emotional learning, and promotes wellness.</a:t>
                      </a:r>
                    </a:p>
                    <a:p>
                      <a:pPr algn="ctr"/>
                      <a:endParaRPr lang="en-US" sz="1400" dirty="0"/>
                    </a:p>
                  </a:txBody>
                  <a:tcPr/>
                </a:tc>
                <a:tc>
                  <a:txBody>
                    <a:bodyPr/>
                    <a:lstStyle/>
                    <a:p>
                      <a:pPr algn="ctr"/>
                      <a:r>
                        <a:rPr lang="en-US" sz="1400" dirty="0"/>
                        <a:t>Students are in need of ongoing wrap around services. </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11</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077218"/>
          </a:xfrm>
          <a:prstGeom prst="rect">
            <a:avLst/>
          </a:prstGeom>
          <a:noFill/>
        </p:spPr>
        <p:txBody>
          <a:bodyPr wrap="square" rtlCol="0">
            <a:spAutoFit/>
          </a:bodyPr>
          <a:lstStyle/>
          <a:p>
            <a:pPr algn="ctr"/>
            <a:r>
              <a:rPr lang="en-US" sz="3200" b="1">
                <a:latin typeface="+mj-lt"/>
              </a:rPr>
              <a:t>Discussion of</a:t>
            </a:r>
          </a:p>
          <a:p>
            <a:pPr algn="ctr"/>
            <a:r>
              <a:rPr lang="en-US" sz="3200" b="1">
                <a:latin typeface="+mj-lt"/>
              </a:rPr>
              <a:t>Budget Allocation</a:t>
            </a: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13</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386952543"/>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7" name="Picture 6">
            <a:extLst>
              <a:ext uri="{FF2B5EF4-FFF2-40B4-BE49-F238E27FC236}">
                <a16:creationId xmlns:a16="http://schemas.microsoft.com/office/drawing/2014/main" id="{44FD0F43-74D9-91A0-5425-0AE502F1AFA2}"/>
              </a:ext>
            </a:extLst>
          </p:cNvPr>
          <p:cNvPicPr>
            <a:picLocks noChangeAspect="1"/>
          </p:cNvPicPr>
          <p:nvPr/>
        </p:nvPicPr>
        <p:blipFill>
          <a:blip r:embed="rId3"/>
          <a:stretch>
            <a:fillRect/>
          </a:stretch>
        </p:blipFill>
        <p:spPr>
          <a:xfrm>
            <a:off x="761999" y="1796966"/>
            <a:ext cx="10265229" cy="3859908"/>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17</a:t>
            </a:r>
            <a:r>
              <a:rPr lang="en-US" sz="2000" baseline="30000">
                <a:solidFill>
                  <a:schemeClr val="bg2">
                    <a:lumMod val="25000"/>
                  </a:schemeClr>
                </a:solidFill>
              </a:rPr>
              <a:t>th</a:t>
            </a:r>
            <a:r>
              <a:rPr lang="en-US" sz="2000">
                <a:solidFill>
                  <a:schemeClr val="bg2">
                    <a:lumMod val="25000"/>
                  </a:schemeClr>
                </a:solidFill>
              </a:rPr>
              <a:t>-late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15</a:t>
            </a:fld>
            <a:endParaRPr lang="en-US"/>
          </a:p>
        </p:txBody>
      </p:sp>
    </p:spTree>
    <p:extLst>
      <p:ext uri="{BB962C8B-B14F-4D97-AF65-F5344CB8AC3E}">
        <p14:creationId xmlns:p14="http://schemas.microsoft.com/office/powerpoint/2010/main" val="425774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16</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‘25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dirty="0">
                <a:latin typeface="+mj-lt"/>
              </a:rPr>
              <a:t>Miles Elementary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pic>
        <p:nvPicPr>
          <p:cNvPr id="10" name="Picture 9">
            <a:extLst>
              <a:ext uri="{FF2B5EF4-FFF2-40B4-BE49-F238E27FC236}">
                <a16:creationId xmlns:a16="http://schemas.microsoft.com/office/drawing/2014/main" id="{85DE07FB-6CAB-37A2-2F34-C29B1637EFF2}"/>
              </a:ext>
            </a:extLst>
          </p:cNvPr>
          <p:cNvPicPr>
            <a:picLocks noChangeAspect="1"/>
          </p:cNvPicPr>
          <p:nvPr/>
        </p:nvPicPr>
        <p:blipFill>
          <a:blip r:embed="rId4"/>
          <a:stretch>
            <a:fillRect/>
          </a:stretch>
        </p:blipFill>
        <p:spPr>
          <a:xfrm>
            <a:off x="3909206" y="1884326"/>
            <a:ext cx="7036162" cy="3968954"/>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DC9E-A9B1-1F71-5463-1F535BB9E79B}"/>
              </a:ext>
            </a:extLst>
          </p:cNvPr>
          <p:cNvSpPr>
            <a:spLocks noGrp="1"/>
          </p:cNvSpPr>
          <p:nvPr>
            <p:ph type="title"/>
          </p:nvPr>
        </p:nvSpPr>
        <p:spPr/>
        <p:txBody>
          <a:bodyPr/>
          <a:lstStyle/>
          <a:p>
            <a:r>
              <a:rPr lang="en-US" dirty="0"/>
              <a:t>Strategic Plan Cont. </a:t>
            </a:r>
          </a:p>
        </p:txBody>
      </p:sp>
      <p:pic>
        <p:nvPicPr>
          <p:cNvPr id="6" name="Content Placeholder 5">
            <a:extLst>
              <a:ext uri="{FF2B5EF4-FFF2-40B4-BE49-F238E27FC236}">
                <a16:creationId xmlns:a16="http://schemas.microsoft.com/office/drawing/2014/main" id="{A4183552-4FF2-3C6C-5C1F-FC2FC5AC1C24}"/>
              </a:ext>
            </a:extLst>
          </p:cNvPr>
          <p:cNvPicPr>
            <a:picLocks noGrp="1" noChangeAspect="1"/>
          </p:cNvPicPr>
          <p:nvPr>
            <p:ph sz="half" idx="1"/>
          </p:nvPr>
        </p:nvPicPr>
        <p:blipFill>
          <a:blip r:embed="rId2"/>
          <a:stretch>
            <a:fillRect/>
          </a:stretch>
        </p:blipFill>
        <p:spPr>
          <a:xfrm>
            <a:off x="1077687" y="2348605"/>
            <a:ext cx="10671048" cy="3943553"/>
          </a:xfrm>
        </p:spPr>
      </p:pic>
      <p:sp>
        <p:nvSpPr>
          <p:cNvPr id="4" name="Slide Number Placeholder 3">
            <a:extLst>
              <a:ext uri="{FF2B5EF4-FFF2-40B4-BE49-F238E27FC236}">
                <a16:creationId xmlns:a16="http://schemas.microsoft.com/office/drawing/2014/main" id="{9EFD4B6F-812E-065D-9B03-9FF70993EA4E}"/>
              </a:ext>
            </a:extLst>
          </p:cNvPr>
          <p:cNvSpPr>
            <a:spLocks noGrp="1"/>
          </p:cNvSpPr>
          <p:nvPr>
            <p:ph type="sldNum" sz="quarter" idx="12"/>
          </p:nvPr>
        </p:nvSpPr>
        <p:spPr/>
        <p:txBody>
          <a:bodyPr/>
          <a:lstStyle/>
          <a:p>
            <a:fld id="{AEC10A0C-BB77-FD4A-8FA4-D4334D01E3A4}" type="slidenum">
              <a:rPr lang="en-US" smtClean="0"/>
              <a:pPr/>
              <a:t>8</a:t>
            </a:fld>
            <a:endParaRPr lang="en-US"/>
          </a:p>
        </p:txBody>
      </p:sp>
    </p:spTree>
    <p:extLst>
      <p:ext uri="{BB962C8B-B14F-4D97-AF65-F5344CB8AC3E}">
        <p14:creationId xmlns:p14="http://schemas.microsoft.com/office/powerpoint/2010/main" val="30480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Miles Elementary’s </a:t>
            </a: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rtlCol="0">
            <a:spAutoFit/>
          </a:bodyPr>
          <a:lstStyle/>
          <a:p>
            <a:pPr algn="ctr" defTabSz="685800">
              <a:defRPr/>
            </a:pPr>
            <a:r>
              <a:rPr lang="en-US" sz="135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3208571"/>
          </a:xfrm>
          <a:prstGeom prst="rect">
            <a:avLst/>
          </a:prstGeom>
          <a:noFill/>
        </p:spPr>
        <p:txBody>
          <a:bodyPr wrap="square" rtlCol="0">
            <a:spAutoFit/>
          </a:bodyPr>
          <a:lstStyle/>
          <a:p>
            <a:pPr marL="257175" indent="-257175" defTabSz="685800">
              <a:buFont typeface="+mj-lt"/>
              <a:buAutoNum type="arabicPeriod"/>
              <a:defRPr/>
            </a:pPr>
            <a:r>
              <a:rPr lang="en-US" sz="1350" dirty="0">
                <a:solidFill>
                  <a:prstClr val="black"/>
                </a:solidFill>
                <a:latin typeface="Tenorite"/>
              </a:rPr>
              <a:t>Use Data to drive instruction and academic decision. </a:t>
            </a:r>
          </a:p>
          <a:p>
            <a:pPr marL="257175" indent="-257175" defTabSz="685800">
              <a:buFont typeface="+mj-lt"/>
              <a:buAutoNum type="arabicPeriod"/>
              <a:defRPr/>
            </a:pPr>
            <a:r>
              <a:rPr lang="en-US" sz="1350" dirty="0">
                <a:solidFill>
                  <a:prstClr val="black"/>
                </a:solidFill>
                <a:latin typeface="Tenorite"/>
              </a:rPr>
              <a:t> Build teacher capacity to support academic achievement. </a:t>
            </a:r>
          </a:p>
          <a:p>
            <a:pPr marL="257175" indent="-257175" defTabSz="685800">
              <a:buFont typeface="+mj-lt"/>
              <a:buAutoNum type="arabicPeriod"/>
              <a:defRPr/>
            </a:pPr>
            <a:r>
              <a:rPr lang="en-US" sz="1350" dirty="0">
                <a:solidFill>
                  <a:prstClr val="black"/>
                </a:solidFill>
                <a:latin typeface="Tenorite"/>
              </a:rPr>
              <a:t>Increase academic achievement and promote growth in ELA and Math.</a:t>
            </a:r>
          </a:p>
          <a:p>
            <a:pPr marL="257175" indent="-257175" defTabSz="685800">
              <a:buFont typeface="+mj-lt"/>
              <a:buAutoNum type="arabicPeriod"/>
              <a:defRPr/>
            </a:pPr>
            <a:r>
              <a:rPr lang="en-US" sz="1350" dirty="0">
                <a:solidFill>
                  <a:prstClr val="black"/>
                </a:solidFill>
                <a:latin typeface="Tenorite"/>
              </a:rPr>
              <a:t>Increase student attendance and engagement.</a:t>
            </a:r>
          </a:p>
          <a:p>
            <a:pPr marL="257175" indent="-257175" defTabSz="685800">
              <a:buFont typeface="+mj-lt"/>
              <a:buAutoNum type="arabicPeriod"/>
              <a:defRPr/>
            </a:pPr>
            <a:r>
              <a:rPr lang="en-US" sz="1350" dirty="0">
                <a:solidFill>
                  <a:prstClr val="black"/>
                </a:solidFill>
                <a:latin typeface="Tenorite"/>
              </a:rPr>
              <a:t>Sustain and enhance family engagement that fosters positive relationships with all stakeholders in an effort to promote academic achievement. </a:t>
            </a:r>
          </a:p>
          <a:p>
            <a:pPr marL="257175" indent="-257175" defTabSz="685800">
              <a:buFont typeface="+mj-lt"/>
              <a:buAutoNum type="arabicPeriod"/>
              <a:defRPr/>
            </a:pPr>
            <a:r>
              <a:rPr lang="en-US" sz="1350" dirty="0">
                <a:solidFill>
                  <a:prstClr val="black"/>
                </a:solidFill>
                <a:latin typeface="Tenorite"/>
              </a:rPr>
              <a:t>Implement IB Program standards and practices with fidelity. </a:t>
            </a:r>
          </a:p>
          <a:p>
            <a:pPr marL="257175" indent="-257175" defTabSz="685800">
              <a:buFont typeface="+mj-lt"/>
              <a:buAutoNum type="arabicPeriod"/>
              <a:defRPr/>
            </a:pPr>
            <a:r>
              <a:rPr lang="en-US" sz="1350" dirty="0">
                <a:solidFill>
                  <a:prstClr val="black"/>
                </a:solidFill>
                <a:latin typeface="Tenorite"/>
              </a:rPr>
              <a:t>Implement a whole child support system to meet the individual needs of every student, supports social emotional learning, and promotes wellness.</a:t>
            </a:r>
          </a:p>
          <a:p>
            <a:pPr marL="257175" indent="-257175" defTabSz="685800">
              <a:buFont typeface="+mj-lt"/>
              <a:buAutoNum type="arabicPeriod"/>
              <a:defRPr/>
            </a:pPr>
            <a:r>
              <a:rPr lang="en-US" sz="1350" dirty="0">
                <a:solidFill>
                  <a:prstClr val="black"/>
                </a:solidFill>
                <a:latin typeface="Tenorite"/>
              </a:rPr>
              <a:t>Utilize flexible learning tools, technology, and targeted instruction to personalize learning for all students.</a:t>
            </a:r>
          </a:p>
          <a:p>
            <a:pPr marL="257175" indent="-257175" defTabSz="685800">
              <a:buFont typeface="+mj-lt"/>
              <a:buAutoNum type="arabicPeriod"/>
              <a:defRPr/>
            </a:pPr>
            <a:r>
              <a:rPr lang="en-US" sz="1350" dirty="0">
                <a:solidFill>
                  <a:prstClr val="black"/>
                </a:solidFill>
                <a:latin typeface="Tenorite"/>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Gibel, Tandra</DisplayName>
        <AccountId>14</AccountId>
        <AccountType/>
      </UserInfo>
      <UserInfo>
        <DisplayName>Smith-Reid, Catrina</DisplayName>
        <AccountId>16</AccountId>
        <AccountType/>
      </UserInfo>
      <UserInfo>
        <DisplayName>Sofianos, Audrey</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EFFD6436-D782-4102-B058-F04921F6F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1608</Words>
  <Application>Microsoft Office PowerPoint</Application>
  <PresentationFormat>Widescreen</PresentationFormat>
  <Paragraphs>180</Paragraphs>
  <Slides>16</Slides>
  <Notes>12</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16</vt:i4>
      </vt:variant>
    </vt:vector>
  </HeadingPairs>
  <TitlesOfParts>
    <vt:vector size="36"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FY25 Budget Development Process</vt:lpstr>
      <vt:lpstr>PowerPoint Presentation</vt:lpstr>
      <vt:lpstr>Strategic Plan Cont. </vt:lpstr>
      <vt:lpstr>PowerPoint Presentation</vt:lpstr>
      <vt:lpstr>PowerPoint Presentation</vt:lpstr>
      <vt:lpstr>PowerPoint Presentation</vt:lpstr>
      <vt:lpstr>PowerPoint Presentation</vt:lpstr>
      <vt:lpstr>Executive Summary</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Perry, Thalise</cp:lastModifiedBy>
  <cp:revision>2</cp:revision>
  <cp:lastPrinted>2020-01-13T18:18:48Z</cp:lastPrinted>
  <dcterms:created xsi:type="dcterms:W3CDTF">2014-12-15T21:46:52Z</dcterms:created>
  <dcterms:modified xsi:type="dcterms:W3CDTF">2024-01-25T06:25:00Z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Order">
    <vt:r8>4700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